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1698">
          <p15:clr>
            <a:srgbClr val="9AA0A6"/>
          </p15:clr>
        </p15:guide>
      </p15:sldGuideLst>
    </p:ext>
    <p:ext uri="http://customooxmlschemas.google.com/">
      <go:slidesCustomData xmlns:go="http://customooxmlschemas.google.com/" r:id="rId17" roundtripDataSignature="AMtx7mhmxfcwTRkrfAq3tD59y8mqMJsnW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017EABC-2F5C-471E-B24F-B2457F897CC8}">
  <a:tblStyle styleId="{E017EABC-2F5C-471E-B24F-B2457F897CC8}" styleName="Table_0">
    <a:wholeTbl>
      <a:tcTxStyle b="off" i="off">
        <a:font>
          <a:latin typeface="Avenir Next LT Pro"/>
          <a:ea typeface="Avenir Next LT Pro"/>
          <a:cs typeface="Avenir Next LT Pro"/>
        </a:font>
        <a:schemeClr val="dk1"/>
      </a:tcTxStyle>
      <a:tcStyle>
        <a:tcBdr>
          <a:left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>
          <a:top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bottom>
        </a:tcBdr>
      </a:tcStyle>
    </a:band1H>
    <a:band2H>
      <a:tcTxStyle/>
    </a:band2H>
    <a:band1V>
      <a:tcTxStyle/>
      <a:tcStyle>
        <a:tcBdr>
          <a:left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right>
        </a:tcBdr>
      </a:tcStyle>
    </a:band1V>
    <a:band2V>
      <a:tcTxStyle/>
      <a:tcStyle>
        <a:tcBdr>
          <a:left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right>
        </a:tcBdr>
      </a:tcStyle>
    </a:band2V>
    <a:lastCol>
      <a:tcTxStyle b="on" i="off"/>
    </a:lastCol>
    <a:firstCol>
      <a:tcTxStyle b="on" i="off"/>
    </a:firstCol>
    <a:lastRow>
      <a:tcTxStyle b="on" i="off"/>
      <a:tcStyle>
        <a:tcBdr>
          <a:top>
            <a:ln cap="flat" cmpd="sng" w="508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top>
        </a:tcBdr>
      </a:tcStyle>
    </a:lastRow>
    <a:seCell>
      <a:tcTxStyle/>
    </a:seCell>
    <a:swCell>
      <a:tcTxStyle/>
    </a:swCell>
    <a:firstRow>
      <a:tcTxStyle b="on" i="off">
        <a:font>
          <a:latin typeface="Avenir Next LT Pro"/>
          <a:ea typeface="Avenir Next LT Pro"/>
          <a:cs typeface="Avenir Next LT Pro"/>
        </a:font>
        <a:schemeClr val="lt1"/>
      </a:tcTxStyle>
      <a:tcStyle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  <a:tblStyle styleId="{87EA674B-127B-49B3-A377-C006E222CEB7}" styleName="Table_1">
    <a:wholeTbl>
      <a:tcTxStyle b="off" i="off">
        <a:font>
          <a:latin typeface="Avenir Next LT Pro"/>
          <a:ea typeface="Avenir Next LT Pro"/>
          <a:cs typeface="Avenir Next LT Pro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0E7E9"/>
          </a:solidFill>
        </a:fill>
      </a:tcStyle>
    </a:wholeTbl>
    <a:band1H>
      <a:tcTxStyle/>
      <a:tcStyle>
        <a:fill>
          <a:solidFill>
            <a:srgbClr val="E0CBCF"/>
          </a:solidFill>
        </a:fill>
      </a:tcStyle>
    </a:band1H>
    <a:band2H>
      <a:tcTxStyle/>
    </a:band2H>
    <a:band1V>
      <a:tcTxStyle/>
      <a:tcStyle>
        <a:fill>
          <a:solidFill>
            <a:srgbClr val="E0CBCF"/>
          </a:solidFill>
        </a:fill>
      </a:tcStyle>
    </a:band1V>
    <a:band2V>
      <a:tcTxStyle/>
    </a:band2V>
    <a:lastCol>
      <a:tcTxStyle b="on" i="off">
        <a:font>
          <a:latin typeface="Avenir Next LT Pro"/>
          <a:ea typeface="Avenir Next LT Pro"/>
          <a:cs typeface="Avenir Next LT Pro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venir Next LT Pro"/>
          <a:ea typeface="Avenir Next LT Pro"/>
          <a:cs typeface="Avenir Next LT Pro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venir Next LT Pro"/>
          <a:ea typeface="Avenir Next LT Pro"/>
          <a:cs typeface="Avenir Next LT Pro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Avenir Next LT Pro"/>
          <a:ea typeface="Avenir Next LT Pro"/>
          <a:cs typeface="Avenir Next LT Pro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9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customschemas.google.com/relationships/presentationmetadata" Target="metadata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venir"/>
              <a:buNone/>
              <a:defRPr sz="4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latin typeface="Avenir"/>
                <a:ea typeface="Avenir"/>
                <a:cs typeface="Avenir"/>
                <a:sym typeface="Avenir"/>
              </a:defRPr>
            </a:lvl1pPr>
            <a:lvl2pPr lvl="1" algn="ctr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12"/>
          <p:cNvSpPr txBox="1"/>
          <p:nvPr>
            <p:ph idx="10" type="dt"/>
          </p:nvPr>
        </p:nvSpPr>
        <p:spPr>
          <a:xfrm>
            <a:off x="838200" y="63246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venir"/>
                <a:ea typeface="Avenir"/>
                <a:cs typeface="Avenir"/>
                <a:sym typeface="Aveni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2"/>
          <p:cNvSpPr txBox="1"/>
          <p:nvPr>
            <p:ph idx="11" type="ftr"/>
          </p:nvPr>
        </p:nvSpPr>
        <p:spPr>
          <a:xfrm>
            <a:off x="4038600" y="632460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venir"/>
                <a:ea typeface="Avenir"/>
                <a:cs typeface="Avenir"/>
                <a:sym typeface="Aveni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12"/>
          <p:cNvSpPr txBox="1"/>
          <p:nvPr>
            <p:ph idx="12" type="sldNum"/>
          </p:nvPr>
        </p:nvSpPr>
        <p:spPr>
          <a:xfrm>
            <a:off x="8610600" y="63246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1"/>
          <p:cNvSpPr txBox="1"/>
          <p:nvPr>
            <p:ph type="title"/>
          </p:nvPr>
        </p:nvSpPr>
        <p:spPr>
          <a:xfrm>
            <a:off x="838200" y="42545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1"/>
          <p:cNvSpPr txBox="1"/>
          <p:nvPr>
            <p:ph idx="1" type="body"/>
          </p:nvPr>
        </p:nvSpPr>
        <p:spPr>
          <a:xfrm rot="5400000">
            <a:off x="3998119" y="-1210468"/>
            <a:ext cx="4195763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3" name="Google Shape;73;p21"/>
          <p:cNvSpPr txBox="1"/>
          <p:nvPr>
            <p:ph idx="10" type="dt"/>
          </p:nvPr>
        </p:nvSpPr>
        <p:spPr>
          <a:xfrm>
            <a:off x="838200" y="63246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1"/>
          <p:cNvSpPr txBox="1"/>
          <p:nvPr>
            <p:ph idx="11" type="ftr"/>
          </p:nvPr>
        </p:nvSpPr>
        <p:spPr>
          <a:xfrm>
            <a:off x="4038600" y="632460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21"/>
          <p:cNvSpPr txBox="1"/>
          <p:nvPr>
            <p:ph idx="12" type="sldNum"/>
          </p:nvPr>
        </p:nvSpPr>
        <p:spPr>
          <a:xfrm>
            <a:off x="8610600" y="63246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9" name="Google Shape;79;p22"/>
          <p:cNvSpPr txBox="1"/>
          <p:nvPr>
            <p:ph idx="10" type="dt"/>
          </p:nvPr>
        </p:nvSpPr>
        <p:spPr>
          <a:xfrm>
            <a:off x="838200" y="63246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2"/>
          <p:cNvSpPr txBox="1"/>
          <p:nvPr>
            <p:ph idx="11" type="ftr"/>
          </p:nvPr>
        </p:nvSpPr>
        <p:spPr>
          <a:xfrm>
            <a:off x="4038600" y="632460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22"/>
          <p:cNvSpPr txBox="1"/>
          <p:nvPr>
            <p:ph idx="12" type="sldNum"/>
          </p:nvPr>
        </p:nvSpPr>
        <p:spPr>
          <a:xfrm>
            <a:off x="8610600" y="63246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3"/>
          <p:cNvSpPr txBox="1"/>
          <p:nvPr>
            <p:ph type="title"/>
          </p:nvPr>
        </p:nvSpPr>
        <p:spPr>
          <a:xfrm>
            <a:off x="838200" y="36576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3"/>
          <p:cNvSpPr txBox="1"/>
          <p:nvPr>
            <p:ph idx="1" type="body"/>
          </p:nvPr>
        </p:nvSpPr>
        <p:spPr>
          <a:xfrm>
            <a:off x="838200" y="1949450"/>
            <a:ext cx="10515600" cy="41957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" name="Google Shape;22;p13"/>
          <p:cNvSpPr txBox="1"/>
          <p:nvPr>
            <p:ph idx="10" type="dt"/>
          </p:nvPr>
        </p:nvSpPr>
        <p:spPr>
          <a:xfrm>
            <a:off x="838200" y="63246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3"/>
          <p:cNvSpPr txBox="1"/>
          <p:nvPr>
            <p:ph idx="11" type="ftr"/>
          </p:nvPr>
        </p:nvSpPr>
        <p:spPr>
          <a:xfrm>
            <a:off x="4038600" y="632460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13"/>
          <p:cNvSpPr txBox="1"/>
          <p:nvPr>
            <p:ph idx="12" type="sldNum"/>
          </p:nvPr>
        </p:nvSpPr>
        <p:spPr>
          <a:xfrm>
            <a:off x="8610600" y="63246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4"/>
          <p:cNvSpPr txBox="1"/>
          <p:nvPr>
            <p:ph type="title"/>
          </p:nvPr>
        </p:nvSpPr>
        <p:spPr>
          <a:xfrm>
            <a:off x="838200" y="36576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4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14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9" name="Google Shape;29;p14"/>
          <p:cNvSpPr txBox="1"/>
          <p:nvPr>
            <p:ph idx="10" type="dt"/>
          </p:nvPr>
        </p:nvSpPr>
        <p:spPr>
          <a:xfrm>
            <a:off x="838200" y="63246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14"/>
          <p:cNvSpPr txBox="1"/>
          <p:nvPr>
            <p:ph idx="11" type="ftr"/>
          </p:nvPr>
        </p:nvSpPr>
        <p:spPr>
          <a:xfrm>
            <a:off x="4038600" y="632460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4"/>
          <p:cNvSpPr txBox="1"/>
          <p:nvPr>
            <p:ph idx="12" type="sldNum"/>
          </p:nvPr>
        </p:nvSpPr>
        <p:spPr>
          <a:xfrm>
            <a:off x="8610600" y="63246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5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venir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5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3200"/>
              <a:buChar char="•"/>
              <a:defRPr sz="3200"/>
            </a:lvl1pPr>
            <a:lvl2pPr indent="-4064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2800"/>
              <a:buChar char="•"/>
              <a:defRPr sz="2800"/>
            </a:lvl2pPr>
            <a:lvl3pPr indent="-3810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 sz="2400"/>
            </a:lvl3pPr>
            <a:lvl4pPr indent="-3556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 sz="2000"/>
            </a:lvl4pPr>
            <a:lvl5pPr indent="-3556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35" name="Google Shape;35;p15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1pPr>
            <a:lvl2pPr indent="-2286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indent="-2286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36" name="Google Shape;36;p15"/>
          <p:cNvSpPr txBox="1"/>
          <p:nvPr>
            <p:ph idx="10" type="dt"/>
          </p:nvPr>
        </p:nvSpPr>
        <p:spPr>
          <a:xfrm>
            <a:off x="838200" y="63246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15"/>
          <p:cNvSpPr txBox="1"/>
          <p:nvPr>
            <p:ph idx="11" type="ftr"/>
          </p:nvPr>
        </p:nvSpPr>
        <p:spPr>
          <a:xfrm>
            <a:off x="4038600" y="632460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5"/>
          <p:cNvSpPr txBox="1"/>
          <p:nvPr>
            <p:ph idx="12" type="sldNum"/>
          </p:nvPr>
        </p:nvSpPr>
        <p:spPr>
          <a:xfrm>
            <a:off x="8610600" y="63246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6"/>
          <p:cNvSpPr txBox="1"/>
          <p:nvPr>
            <p:ph idx="10" type="dt"/>
          </p:nvPr>
        </p:nvSpPr>
        <p:spPr>
          <a:xfrm>
            <a:off x="838200" y="63246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6"/>
          <p:cNvSpPr txBox="1"/>
          <p:nvPr>
            <p:ph idx="11" type="ftr"/>
          </p:nvPr>
        </p:nvSpPr>
        <p:spPr>
          <a:xfrm>
            <a:off x="4038600" y="632460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6"/>
          <p:cNvSpPr txBox="1"/>
          <p:nvPr>
            <p:ph idx="12" type="sldNum"/>
          </p:nvPr>
        </p:nvSpPr>
        <p:spPr>
          <a:xfrm>
            <a:off x="8610600" y="63246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7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venir"/>
              <a:buNone/>
              <a:defRPr sz="4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7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6" name="Google Shape;46;p17"/>
          <p:cNvSpPr txBox="1"/>
          <p:nvPr>
            <p:ph idx="10" type="dt"/>
          </p:nvPr>
        </p:nvSpPr>
        <p:spPr>
          <a:xfrm>
            <a:off x="838200" y="63246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7"/>
          <p:cNvSpPr txBox="1"/>
          <p:nvPr>
            <p:ph idx="11" type="ftr"/>
          </p:nvPr>
        </p:nvSpPr>
        <p:spPr>
          <a:xfrm>
            <a:off x="4038600" y="632460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7"/>
          <p:cNvSpPr txBox="1"/>
          <p:nvPr>
            <p:ph idx="12" type="sldNum"/>
          </p:nvPr>
        </p:nvSpPr>
        <p:spPr>
          <a:xfrm>
            <a:off x="8610600" y="63246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8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8"/>
          <p:cNvSpPr txBox="1"/>
          <p:nvPr>
            <p:ph idx="1" type="body"/>
          </p:nvPr>
        </p:nvSpPr>
        <p:spPr>
          <a:xfrm>
            <a:off x="839788" y="1752600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b="1" sz="2400"/>
            </a:lvl1pPr>
            <a:lvl2pPr indent="-2286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" name="Google Shape;52;p18"/>
          <p:cNvSpPr txBox="1"/>
          <p:nvPr>
            <p:ph idx="2" type="body"/>
          </p:nvPr>
        </p:nvSpPr>
        <p:spPr>
          <a:xfrm>
            <a:off x="839788" y="2666999"/>
            <a:ext cx="5157787" cy="3522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" name="Google Shape;53;p18"/>
          <p:cNvSpPr txBox="1"/>
          <p:nvPr>
            <p:ph idx="3" type="body"/>
          </p:nvPr>
        </p:nvSpPr>
        <p:spPr>
          <a:xfrm>
            <a:off x="6172200" y="1752600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b="1" sz="2400"/>
            </a:lvl1pPr>
            <a:lvl2pPr indent="-2286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4" name="Google Shape;54;p18"/>
          <p:cNvSpPr txBox="1"/>
          <p:nvPr>
            <p:ph idx="4" type="body"/>
          </p:nvPr>
        </p:nvSpPr>
        <p:spPr>
          <a:xfrm>
            <a:off x="6172200" y="2666999"/>
            <a:ext cx="5183188" cy="3522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" name="Google Shape;55;p18"/>
          <p:cNvSpPr txBox="1"/>
          <p:nvPr>
            <p:ph idx="10" type="dt"/>
          </p:nvPr>
        </p:nvSpPr>
        <p:spPr>
          <a:xfrm>
            <a:off x="838200" y="63246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8"/>
          <p:cNvSpPr txBox="1"/>
          <p:nvPr>
            <p:ph idx="11" type="ftr"/>
          </p:nvPr>
        </p:nvSpPr>
        <p:spPr>
          <a:xfrm>
            <a:off x="4038600" y="632460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8"/>
          <p:cNvSpPr txBox="1"/>
          <p:nvPr>
            <p:ph idx="12" type="sldNum"/>
          </p:nvPr>
        </p:nvSpPr>
        <p:spPr>
          <a:xfrm>
            <a:off x="8610600" y="63246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9"/>
          <p:cNvSpPr txBox="1"/>
          <p:nvPr>
            <p:ph type="title"/>
          </p:nvPr>
        </p:nvSpPr>
        <p:spPr>
          <a:xfrm>
            <a:off x="838200" y="36576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9"/>
          <p:cNvSpPr txBox="1"/>
          <p:nvPr>
            <p:ph idx="10" type="dt"/>
          </p:nvPr>
        </p:nvSpPr>
        <p:spPr>
          <a:xfrm>
            <a:off x="838200" y="63246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9"/>
          <p:cNvSpPr txBox="1"/>
          <p:nvPr>
            <p:ph idx="11" type="ftr"/>
          </p:nvPr>
        </p:nvSpPr>
        <p:spPr>
          <a:xfrm>
            <a:off x="4038600" y="632460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19"/>
          <p:cNvSpPr txBox="1"/>
          <p:nvPr>
            <p:ph idx="12" type="sldNum"/>
          </p:nvPr>
        </p:nvSpPr>
        <p:spPr>
          <a:xfrm>
            <a:off x="8610600" y="63246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venir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2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6" name="Google Shape;66;p2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1pPr>
            <a:lvl2pPr indent="-2286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indent="-2286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7" name="Google Shape;67;p20"/>
          <p:cNvSpPr txBox="1"/>
          <p:nvPr>
            <p:ph idx="10" type="dt"/>
          </p:nvPr>
        </p:nvSpPr>
        <p:spPr>
          <a:xfrm>
            <a:off x="838200" y="63246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20"/>
          <p:cNvSpPr txBox="1"/>
          <p:nvPr>
            <p:ph idx="11" type="ftr"/>
          </p:nvPr>
        </p:nvSpPr>
        <p:spPr>
          <a:xfrm>
            <a:off x="4038600" y="632460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20"/>
          <p:cNvSpPr txBox="1"/>
          <p:nvPr>
            <p:ph idx="12" type="sldNum"/>
          </p:nvPr>
        </p:nvSpPr>
        <p:spPr>
          <a:xfrm>
            <a:off x="8610600" y="63246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1"/>
          <p:cNvSpPr/>
          <p:nvPr/>
        </p:nvSpPr>
        <p:spPr>
          <a:xfrm>
            <a:off x="0" y="1"/>
            <a:ext cx="12192000" cy="6858004"/>
          </a:xfrm>
          <a:prstGeom prst="rect">
            <a:avLst/>
          </a:prstGeom>
          <a:solidFill>
            <a:srgbClr val="641C2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7" name="Google Shape;7;p11"/>
          <p:cNvPicPr preferRelativeResize="0"/>
          <p:nvPr/>
        </p:nvPicPr>
        <p:blipFill rotWithShape="1">
          <a:blip r:embed="rId1">
            <a:alphaModFix amt="35000"/>
          </a:blip>
          <a:srcRect b="0" l="0" r="0" t="0"/>
          <a:stretch/>
        </p:blipFill>
        <p:spPr>
          <a:xfrm>
            <a:off x="0" y="1"/>
            <a:ext cx="12192000" cy="1392401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11"/>
          <p:cNvSpPr txBox="1"/>
          <p:nvPr>
            <p:ph type="title"/>
          </p:nvPr>
        </p:nvSpPr>
        <p:spPr>
          <a:xfrm>
            <a:off x="838200" y="42545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venir"/>
              <a:buNone/>
              <a:defRPr b="1" i="0" sz="44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" name="Google Shape;9;p11"/>
          <p:cNvSpPr txBox="1"/>
          <p:nvPr>
            <p:ph idx="1" type="body"/>
          </p:nvPr>
        </p:nvSpPr>
        <p:spPr>
          <a:xfrm>
            <a:off x="838200" y="1949450"/>
            <a:ext cx="10515600" cy="41957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81000" lvl="1" marL="914400" marR="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355600" lvl="2" marL="1371600" marR="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342900" lvl="3" marL="1828800" marR="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342900" lvl="4" marL="2286000" marR="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10" name="Google Shape;10;p11"/>
          <p:cNvSpPr txBox="1"/>
          <p:nvPr>
            <p:ph idx="10" type="dt"/>
          </p:nvPr>
        </p:nvSpPr>
        <p:spPr>
          <a:xfrm>
            <a:off x="838200" y="63246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11" name="Google Shape;11;p11"/>
          <p:cNvSpPr txBox="1"/>
          <p:nvPr>
            <p:ph idx="11" type="ftr"/>
          </p:nvPr>
        </p:nvSpPr>
        <p:spPr>
          <a:xfrm>
            <a:off x="4038600" y="632460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  <p:sp>
        <p:nvSpPr>
          <p:cNvPr id="12" name="Google Shape;12;p11"/>
          <p:cNvSpPr txBox="1"/>
          <p:nvPr>
            <p:ph idx="12" type="sldNum"/>
          </p:nvPr>
        </p:nvSpPr>
        <p:spPr>
          <a:xfrm>
            <a:off x="8610600" y="63246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hyperlink" Target="https://www.kaggle.com/jr2ngb/cataractdataset" TargetMode="External"/><Relationship Id="rId5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4.png"/><Relationship Id="rId6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5.png"/><Relationship Id="rId5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87" name="Google Shape;87;p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41C2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88" name="Google Shape;88;p1"/>
          <p:cNvSpPr/>
          <p:nvPr/>
        </p:nvSpPr>
        <p:spPr>
          <a:xfrm rot="10800000">
            <a:off x="1" y="0"/>
            <a:ext cx="12191999" cy="6858000"/>
          </a:xfrm>
          <a:prstGeom prst="rect">
            <a:avLst/>
          </a:prstGeom>
          <a:blipFill rotWithShape="1">
            <a:blip r:embed="rId3">
              <a:alphaModFix amt="20000"/>
            </a:blip>
            <a:tile algn="tl" flip="none" tx="889000" sx="100000" ty="0" sy="100000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89" name="Google Shape;89;p1"/>
          <p:cNvSpPr/>
          <p:nvPr/>
        </p:nvSpPr>
        <p:spPr>
          <a:xfrm>
            <a:off x="713457" y="739600"/>
            <a:ext cx="10768226" cy="5390959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90" name="Google Shape;90;p1"/>
          <p:cNvSpPr txBox="1"/>
          <p:nvPr>
            <p:ph type="ctrTitle"/>
          </p:nvPr>
        </p:nvSpPr>
        <p:spPr>
          <a:xfrm>
            <a:off x="1600201" y="1219200"/>
            <a:ext cx="9067799" cy="268112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venir"/>
              <a:buNone/>
            </a:pPr>
            <a:r>
              <a:rPr lang="en-US" sz="4800">
                <a:solidFill>
                  <a:schemeClr val="dk2"/>
                </a:solidFill>
              </a:rPr>
              <a:t>Final Project Final Video </a:t>
            </a:r>
            <a:br>
              <a:rPr lang="en-US" sz="4800">
                <a:solidFill>
                  <a:schemeClr val="dk2"/>
                </a:solidFill>
              </a:rPr>
            </a:br>
            <a:r>
              <a:rPr lang="en-US" sz="4000">
                <a:solidFill>
                  <a:schemeClr val="dk2"/>
                </a:solidFill>
              </a:rPr>
              <a:t>Project Title - Eye Cataract Glaucoma Retina-Disease Classifier</a:t>
            </a:r>
            <a:endParaRPr sz="4800">
              <a:solidFill>
                <a:schemeClr val="dk2"/>
              </a:solidFill>
            </a:endParaRPr>
          </a:p>
        </p:txBody>
      </p:sp>
      <p:sp>
        <p:nvSpPr>
          <p:cNvPr id="91" name="Google Shape;91;p1"/>
          <p:cNvSpPr txBox="1"/>
          <p:nvPr>
            <p:ph idx="1" type="subTitle"/>
          </p:nvPr>
        </p:nvSpPr>
        <p:spPr>
          <a:xfrm>
            <a:off x="1600202" y="4074784"/>
            <a:ext cx="9067798" cy="17164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en-US" sz="2200" u="sng">
                <a:solidFill>
                  <a:schemeClr val="dk2"/>
                </a:solidFill>
              </a:rPr>
              <a:t>By [Team 17] Team Members</a:t>
            </a:r>
            <a:endParaRPr/>
          </a:p>
          <a:p>
            <a:pPr indent="0" lvl="1" marL="45720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200"/>
              <a:buNone/>
            </a:pPr>
            <a:r>
              <a:rPr lang="en-US" sz="2200">
                <a:solidFill>
                  <a:schemeClr val="dk2"/>
                </a:solidFill>
              </a:rPr>
              <a:t>Md Farhamdur Reza (PhD in Electrical Engineering)</a:t>
            </a:r>
            <a:endParaRPr/>
          </a:p>
          <a:p>
            <a:pPr indent="0" lvl="1" marL="45720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200"/>
              <a:buNone/>
            </a:pPr>
            <a:r>
              <a:rPr lang="en-US" sz="2200">
                <a:solidFill>
                  <a:schemeClr val="dk2"/>
                </a:solidFill>
              </a:rPr>
              <a:t>Pramodini Karwande (Master in Statistics)</a:t>
            </a:r>
            <a:endParaRPr/>
          </a:p>
          <a:p>
            <a:pPr indent="0" lvl="1" marL="45720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200"/>
              <a:buNone/>
            </a:pPr>
            <a:r>
              <a:rPr lang="en-US" sz="2200">
                <a:solidFill>
                  <a:schemeClr val="dk2"/>
                </a:solidFill>
              </a:rPr>
              <a:t>Rageeni Sah (M.S. in Electrical Engineering)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0"/>
          <p:cNvSpPr txBox="1"/>
          <p:nvPr>
            <p:ph idx="4294967295" type="title"/>
          </p:nvPr>
        </p:nvSpPr>
        <p:spPr>
          <a:xfrm>
            <a:off x="8415338" y="744538"/>
            <a:ext cx="3776662" cy="29130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venir"/>
              <a:buNone/>
            </a:pPr>
            <a:r>
              <a:rPr lang="en-US"/>
              <a:t>End</a:t>
            </a:r>
            <a:endParaRPr/>
          </a:p>
        </p:txBody>
      </p:sp>
      <p:pic>
        <p:nvPicPr>
          <p:cNvPr id="190" name="Google Shape;190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45905" y="1818506"/>
            <a:ext cx="5716862" cy="32157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97" name="Google Shape;97;p2"/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lt2">
              <a:alpha val="6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98" name="Google Shape;98;p2"/>
          <p:cNvSpPr/>
          <p:nvPr/>
        </p:nvSpPr>
        <p:spPr>
          <a:xfrm>
            <a:off x="0" y="-151"/>
            <a:ext cx="12192000" cy="2217680"/>
          </a:xfrm>
          <a:prstGeom prst="rect">
            <a:avLst/>
          </a:prstGeom>
          <a:solidFill>
            <a:srgbClr val="641C2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99" name="Google Shape;99;p2"/>
          <p:cNvSpPr/>
          <p:nvPr/>
        </p:nvSpPr>
        <p:spPr>
          <a:xfrm rot="10800000">
            <a:off x="0" y="-1"/>
            <a:ext cx="12191999" cy="2224386"/>
          </a:xfrm>
          <a:prstGeom prst="rect">
            <a:avLst/>
          </a:prstGeom>
          <a:blipFill rotWithShape="1">
            <a:blip r:embed="rId3">
              <a:alphaModFix amt="20000"/>
            </a:blip>
            <a:tile algn="tl" flip="none" tx="889000" sx="100000" ty="0" sy="100000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0" name="Google Shape;100;p2"/>
          <p:cNvSpPr txBox="1"/>
          <p:nvPr>
            <p:ph type="title"/>
          </p:nvPr>
        </p:nvSpPr>
        <p:spPr>
          <a:xfrm>
            <a:off x="838200" y="381000"/>
            <a:ext cx="10003218" cy="160012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venir"/>
              <a:buNone/>
            </a:pPr>
            <a:r>
              <a:rPr lang="en-US"/>
              <a:t>Motivation</a:t>
            </a:r>
            <a:endParaRPr/>
          </a:p>
        </p:txBody>
      </p:sp>
      <p:sp>
        <p:nvSpPr>
          <p:cNvPr id="101" name="Google Shape;101;p2"/>
          <p:cNvSpPr txBox="1"/>
          <p:nvPr>
            <p:ph idx="1" type="body"/>
          </p:nvPr>
        </p:nvSpPr>
        <p:spPr>
          <a:xfrm>
            <a:off x="838200" y="2745362"/>
            <a:ext cx="4800600" cy="355282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>
                <a:solidFill>
                  <a:schemeClr val="dk1"/>
                </a:solidFill>
              </a:rPr>
              <a:t>Eye diseases like cataract, glaucoma, and retina diseases are prevalent in the present world and causing more of blindness among people.</a:t>
            </a:r>
            <a:endParaRPr/>
          </a:p>
          <a:p>
            <a:pPr indent="-228600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US" sz="1800">
                <a:solidFill>
                  <a:schemeClr val="dk1"/>
                </a:solidFill>
              </a:rPr>
              <a:t>It is required to have a highly trained eye specialist to detect the eye diseases, and for a layperson, it sometimes becomes difficult to carry the expense.</a:t>
            </a:r>
            <a:endParaRPr/>
          </a:p>
        </p:txBody>
      </p:sp>
      <p:pic>
        <p:nvPicPr>
          <p:cNvPr descr="Eyes" id="102" name="Google Shape;102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13102" y="2745362"/>
            <a:ext cx="3552824" cy="3552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3"/>
          <p:cNvSpPr txBox="1"/>
          <p:nvPr>
            <p:ph type="title"/>
          </p:nvPr>
        </p:nvSpPr>
        <p:spPr>
          <a:xfrm>
            <a:off x="838200" y="36576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venir"/>
              <a:buNone/>
            </a:pPr>
            <a:r>
              <a:rPr lang="en-US"/>
              <a:t>Problem Statement</a:t>
            </a:r>
            <a:endParaRPr/>
          </a:p>
        </p:txBody>
      </p:sp>
      <p:sp>
        <p:nvSpPr>
          <p:cNvPr id="108" name="Google Shape;108;p3"/>
          <p:cNvSpPr txBox="1"/>
          <p:nvPr>
            <p:ph idx="1" type="body"/>
          </p:nvPr>
        </p:nvSpPr>
        <p:spPr>
          <a:xfrm>
            <a:off x="838199" y="1825625"/>
            <a:ext cx="6494756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To model multi-class classifier that can predict the eye condition given an eye image</a:t>
            </a:r>
            <a:endParaRPr/>
          </a:p>
          <a:p>
            <a:pPr indent="-228600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Baseline/Existing classifier [</a:t>
            </a:r>
            <a:r>
              <a:rPr lang="en-US">
                <a:solidFill>
                  <a:srgbClr val="6BC7B8"/>
                </a:solidFill>
              </a:rPr>
              <a:t>classical models (LR, GB, RF &amp; SVM)</a:t>
            </a:r>
            <a:r>
              <a:rPr lang="en-US"/>
              <a:t>]</a:t>
            </a:r>
            <a:endParaRPr/>
          </a:p>
          <a:p>
            <a:pPr indent="-228600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We propose a </a:t>
            </a:r>
            <a:r>
              <a:rPr lang="en-US">
                <a:solidFill>
                  <a:srgbClr val="92D050"/>
                </a:solidFill>
              </a:rPr>
              <a:t>neural network-based classifier with better performance</a:t>
            </a:r>
            <a:endParaRPr/>
          </a:p>
        </p:txBody>
      </p:sp>
      <p:grpSp>
        <p:nvGrpSpPr>
          <p:cNvPr id="109" name="Google Shape;109;p3"/>
          <p:cNvGrpSpPr/>
          <p:nvPr/>
        </p:nvGrpSpPr>
        <p:grpSpPr>
          <a:xfrm>
            <a:off x="7503808" y="2117756"/>
            <a:ext cx="3670999" cy="3403322"/>
            <a:chOff x="37689" y="831"/>
            <a:chExt cx="3670999" cy="3403322"/>
          </a:xfrm>
        </p:grpSpPr>
        <p:sp>
          <p:nvSpPr>
            <p:cNvPr id="110" name="Google Shape;110;p3"/>
            <p:cNvSpPr/>
            <p:nvPr/>
          </p:nvSpPr>
          <p:spPr>
            <a:xfrm>
              <a:off x="37689" y="1320096"/>
              <a:ext cx="1529583" cy="764791"/>
            </a:xfrm>
            <a:prstGeom prst="roundRect">
              <a:avLst>
                <a:gd fmla="val 10000" name="adj"/>
              </a:avLst>
            </a:prstGeom>
            <a:solidFill>
              <a:srgbClr val="A62952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3"/>
            <p:cNvSpPr txBox="1"/>
            <p:nvPr/>
          </p:nvSpPr>
          <p:spPr>
            <a:xfrm>
              <a:off x="60089" y="1342496"/>
              <a:ext cx="1484783" cy="71999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5225" lIns="15225" spcFirstLastPara="1" rIns="15225" wrap="square" tIns="152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400"/>
                <a:buFont typeface="Avenir"/>
                <a:buNone/>
              </a:pPr>
              <a:r>
                <a:rPr b="0" i="0" lang="en-US" sz="2400" u="none" cap="none" strike="noStrike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rPr>
                <a:t>Classes</a:t>
              </a: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 rot="-3907178">
              <a:off x="1146071" y="1022644"/>
              <a:ext cx="1454235" cy="40429"/>
            </a:xfrm>
            <a:custGeom>
              <a:rect b="b" l="l" r="r" t="t"/>
              <a:pathLst>
                <a:path extrusionOk="0" h="120000" w="120000">
                  <a:moveTo>
                    <a:pt x="0" y="59999"/>
                  </a:moveTo>
                  <a:lnTo>
                    <a:pt x="120000" y="59999"/>
                  </a:lnTo>
                </a:path>
              </a:pathLst>
            </a:custGeom>
            <a:noFill/>
            <a:ln cap="flat" cmpd="sng" w="12700">
              <a:solidFill>
                <a:srgbClr val="831F3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3"/>
            <p:cNvSpPr txBox="1"/>
            <p:nvPr/>
          </p:nvSpPr>
          <p:spPr>
            <a:xfrm rot="-3907178">
              <a:off x="1836833" y="1006503"/>
              <a:ext cx="72711" cy="7271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500"/>
                <a:buFont typeface="Avenir"/>
                <a:buNone/>
              </a:pPr>
              <a:r>
                <a:t/>
              </a:r>
              <a:endParaRPr b="0" i="0" sz="5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2179105" y="831"/>
              <a:ext cx="1529583" cy="764791"/>
            </a:xfrm>
            <a:prstGeom prst="roundRect">
              <a:avLst>
                <a:gd fmla="val 10000" name="adj"/>
              </a:avLst>
            </a:prstGeom>
            <a:solidFill>
              <a:srgbClr val="A62952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3"/>
            <p:cNvSpPr txBox="1"/>
            <p:nvPr/>
          </p:nvSpPr>
          <p:spPr>
            <a:xfrm>
              <a:off x="2201505" y="23231"/>
              <a:ext cx="1484783" cy="71999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5225" lIns="15225" spcFirstLastPara="1" rIns="15225" wrap="square" tIns="152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400"/>
                <a:buFont typeface="Avenir"/>
                <a:buNone/>
              </a:pPr>
              <a:r>
                <a:rPr b="0" i="0" lang="en-US" sz="2400" u="none" cap="none" strike="noStrike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rPr>
                <a:t>Normal</a:t>
              </a: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 rot="-2142401">
              <a:off x="1496451" y="1462400"/>
              <a:ext cx="753474" cy="40429"/>
            </a:xfrm>
            <a:custGeom>
              <a:rect b="b" l="l" r="r" t="t"/>
              <a:pathLst>
                <a:path extrusionOk="0" h="120000" w="120000">
                  <a:moveTo>
                    <a:pt x="0" y="59999"/>
                  </a:moveTo>
                  <a:lnTo>
                    <a:pt x="120000" y="59999"/>
                  </a:lnTo>
                </a:path>
              </a:pathLst>
            </a:custGeom>
            <a:noFill/>
            <a:ln cap="flat" cmpd="sng" w="12700">
              <a:solidFill>
                <a:srgbClr val="831F3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3"/>
            <p:cNvSpPr txBox="1"/>
            <p:nvPr/>
          </p:nvSpPr>
          <p:spPr>
            <a:xfrm rot="-2142401">
              <a:off x="1854352" y="1463778"/>
              <a:ext cx="37673" cy="3767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500"/>
                <a:buFont typeface="Avenir"/>
                <a:buNone/>
              </a:pPr>
              <a:r>
                <a:t/>
              </a:r>
              <a:endParaRPr b="0" i="0" sz="5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2179105" y="880341"/>
              <a:ext cx="1529583" cy="764791"/>
            </a:xfrm>
            <a:prstGeom prst="roundRect">
              <a:avLst>
                <a:gd fmla="val 10000" name="adj"/>
              </a:avLst>
            </a:prstGeom>
            <a:solidFill>
              <a:srgbClr val="A62952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3"/>
            <p:cNvSpPr txBox="1"/>
            <p:nvPr/>
          </p:nvSpPr>
          <p:spPr>
            <a:xfrm>
              <a:off x="2201505" y="902741"/>
              <a:ext cx="1484783" cy="71999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5225" lIns="15225" spcFirstLastPara="1" rIns="15225" wrap="square" tIns="152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400"/>
                <a:buFont typeface="Avenir"/>
                <a:buNone/>
              </a:pPr>
              <a:r>
                <a:rPr b="0" i="0" lang="en-US" sz="2400" u="none" cap="none" strike="noStrike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rPr>
                <a:t>Cataract</a:t>
              </a: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 rot="2142401">
              <a:off x="1496451" y="1902155"/>
              <a:ext cx="753474" cy="40429"/>
            </a:xfrm>
            <a:custGeom>
              <a:rect b="b" l="l" r="r" t="t"/>
              <a:pathLst>
                <a:path extrusionOk="0" h="120000" w="120000">
                  <a:moveTo>
                    <a:pt x="0" y="59999"/>
                  </a:moveTo>
                  <a:lnTo>
                    <a:pt x="120000" y="59999"/>
                  </a:lnTo>
                </a:path>
              </a:pathLst>
            </a:custGeom>
            <a:noFill/>
            <a:ln cap="flat" cmpd="sng" w="12700">
              <a:solidFill>
                <a:srgbClr val="831F3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3"/>
            <p:cNvSpPr txBox="1"/>
            <p:nvPr/>
          </p:nvSpPr>
          <p:spPr>
            <a:xfrm rot="2142401">
              <a:off x="1854352" y="1903533"/>
              <a:ext cx="37673" cy="3767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500"/>
                <a:buFont typeface="Avenir"/>
                <a:buNone/>
              </a:pPr>
              <a:r>
                <a:t/>
              </a:r>
              <a:endParaRPr b="0" i="0" sz="5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2179105" y="1759851"/>
              <a:ext cx="1529583" cy="764791"/>
            </a:xfrm>
            <a:prstGeom prst="roundRect">
              <a:avLst>
                <a:gd fmla="val 10000" name="adj"/>
              </a:avLst>
            </a:prstGeom>
            <a:solidFill>
              <a:srgbClr val="A62952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3"/>
            <p:cNvSpPr txBox="1"/>
            <p:nvPr/>
          </p:nvSpPr>
          <p:spPr>
            <a:xfrm>
              <a:off x="2201505" y="1782251"/>
              <a:ext cx="1484783" cy="71999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5225" lIns="15225" spcFirstLastPara="1" rIns="15225" wrap="square" tIns="152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400"/>
                <a:buFont typeface="Avenir"/>
                <a:buNone/>
              </a:pPr>
              <a:r>
                <a:rPr b="0" i="0" lang="en-US" sz="2400" u="none" cap="none" strike="noStrike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rPr>
                <a:t>Glaucoma</a:t>
              </a: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 rot="3907178">
              <a:off x="1146071" y="2341910"/>
              <a:ext cx="1454235" cy="40429"/>
            </a:xfrm>
            <a:custGeom>
              <a:rect b="b" l="l" r="r" t="t"/>
              <a:pathLst>
                <a:path extrusionOk="0" h="120000" w="120000">
                  <a:moveTo>
                    <a:pt x="0" y="59999"/>
                  </a:moveTo>
                  <a:lnTo>
                    <a:pt x="120000" y="59999"/>
                  </a:lnTo>
                </a:path>
              </a:pathLst>
            </a:custGeom>
            <a:noFill/>
            <a:ln cap="flat" cmpd="sng" w="12700">
              <a:solidFill>
                <a:srgbClr val="831F3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3"/>
            <p:cNvSpPr txBox="1"/>
            <p:nvPr/>
          </p:nvSpPr>
          <p:spPr>
            <a:xfrm rot="3907178">
              <a:off x="1836833" y="2325769"/>
              <a:ext cx="72711" cy="7271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12700" spcFirstLastPara="1" rIns="1270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500"/>
                <a:buFont typeface="Avenir"/>
                <a:buNone/>
              </a:pPr>
              <a:r>
                <a:t/>
              </a:r>
              <a:endParaRPr b="0" i="0" sz="5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2179105" y="2639362"/>
              <a:ext cx="1529583" cy="764791"/>
            </a:xfrm>
            <a:prstGeom prst="roundRect">
              <a:avLst>
                <a:gd fmla="val 10000" name="adj"/>
              </a:avLst>
            </a:prstGeom>
            <a:solidFill>
              <a:srgbClr val="A62952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3"/>
            <p:cNvSpPr txBox="1"/>
            <p:nvPr/>
          </p:nvSpPr>
          <p:spPr>
            <a:xfrm>
              <a:off x="2201505" y="2661762"/>
              <a:ext cx="1484783" cy="71999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5225" lIns="15225" spcFirstLastPara="1" rIns="15225" wrap="square" tIns="152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400"/>
                <a:buFont typeface="Avenir"/>
                <a:buNone/>
              </a:pPr>
              <a:r>
                <a:rPr b="0" i="0" lang="en-US" sz="2400" u="none" cap="none" strike="noStrike">
                  <a:solidFill>
                    <a:schemeClr val="lt1"/>
                  </a:solidFill>
                  <a:latin typeface="Avenir"/>
                  <a:ea typeface="Avenir"/>
                  <a:cs typeface="Avenir"/>
                  <a:sym typeface="Avenir"/>
                </a:rPr>
                <a:t>Retina disease</a:t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4"/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3" name="Google Shape;133;p4"/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lt2">
              <a:alpha val="6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4" name="Google Shape;134;p4"/>
          <p:cNvSpPr/>
          <p:nvPr/>
        </p:nvSpPr>
        <p:spPr>
          <a:xfrm>
            <a:off x="0" y="-151"/>
            <a:ext cx="12192000" cy="2217680"/>
          </a:xfrm>
          <a:prstGeom prst="rect">
            <a:avLst/>
          </a:prstGeom>
          <a:solidFill>
            <a:srgbClr val="641C2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5" name="Google Shape;135;p4"/>
          <p:cNvSpPr/>
          <p:nvPr/>
        </p:nvSpPr>
        <p:spPr>
          <a:xfrm rot="10800000">
            <a:off x="0" y="-1"/>
            <a:ext cx="12191999" cy="2224386"/>
          </a:xfrm>
          <a:prstGeom prst="rect">
            <a:avLst/>
          </a:prstGeom>
          <a:blipFill rotWithShape="1">
            <a:blip r:embed="rId3">
              <a:alphaModFix amt="20000"/>
            </a:blip>
            <a:tile algn="tl" flip="none" tx="889000" sx="100000" ty="0" sy="100000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6" name="Google Shape;136;p4"/>
          <p:cNvSpPr txBox="1"/>
          <p:nvPr>
            <p:ph type="title"/>
          </p:nvPr>
        </p:nvSpPr>
        <p:spPr>
          <a:xfrm>
            <a:off x="838200" y="381000"/>
            <a:ext cx="10003218" cy="160012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venir"/>
              <a:buNone/>
            </a:pPr>
            <a:r>
              <a:rPr lang="en-US"/>
              <a:t>Dataset</a:t>
            </a:r>
            <a:endParaRPr/>
          </a:p>
        </p:txBody>
      </p:sp>
      <p:sp>
        <p:nvSpPr>
          <p:cNvPr id="137" name="Google Shape;137;p4"/>
          <p:cNvSpPr txBox="1"/>
          <p:nvPr>
            <p:ph idx="1" type="body"/>
          </p:nvPr>
        </p:nvSpPr>
        <p:spPr>
          <a:xfrm>
            <a:off x="838200" y="2745362"/>
            <a:ext cx="4800600" cy="355282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700"/>
              <a:buChar char="•"/>
            </a:pPr>
            <a:r>
              <a:rPr lang="en-US" sz="1700">
                <a:solidFill>
                  <a:schemeClr val="dk1"/>
                </a:solidFill>
              </a:rPr>
              <a:t>Dataset is available on Kaggle - </a:t>
            </a:r>
            <a:r>
              <a:rPr lang="en-US" sz="1400" u="sng">
                <a:solidFill>
                  <a:srgbClr val="7F7F7F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https://www.kaggle.com/jr2ngb/cataractdataset</a:t>
            </a:r>
            <a:endParaRPr sz="1400">
              <a:solidFill>
                <a:srgbClr val="7F7F7F"/>
              </a:solidFill>
            </a:endParaRPr>
          </a:p>
          <a:p>
            <a:pPr indent="-228600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1700"/>
              <a:buChar char="•"/>
            </a:pPr>
            <a:r>
              <a:rPr lang="en-US" sz="1700">
                <a:solidFill>
                  <a:schemeClr val="dk1"/>
                </a:solidFill>
              </a:rPr>
              <a:t>Total images – 601</a:t>
            </a:r>
            <a:endParaRPr/>
          </a:p>
          <a:p>
            <a:pPr indent="-228600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1700"/>
              <a:buChar char="•"/>
            </a:pPr>
            <a:r>
              <a:rPr lang="en-US" sz="1700">
                <a:solidFill>
                  <a:schemeClr val="dk1"/>
                </a:solidFill>
              </a:rPr>
              <a:t>Images dimension is width = 300 pixels and height = 200 pixels</a:t>
            </a:r>
            <a:endParaRPr/>
          </a:p>
          <a:p>
            <a:pPr indent="-228600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1700"/>
              <a:buChar char="•"/>
            </a:pPr>
            <a:r>
              <a:rPr lang="en-US" sz="1700">
                <a:solidFill>
                  <a:schemeClr val="dk1"/>
                </a:solidFill>
              </a:rPr>
              <a:t>Key data challenges</a:t>
            </a:r>
            <a:endParaRPr/>
          </a:p>
          <a:p>
            <a:pPr indent="-228600" lvl="1" marL="68580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300"/>
              <a:buChar char="•"/>
            </a:pPr>
            <a:r>
              <a:rPr lang="en-US" sz="1300">
                <a:solidFill>
                  <a:srgbClr val="FF0000"/>
                </a:solidFill>
              </a:rPr>
              <a:t>Less data </a:t>
            </a:r>
            <a:r>
              <a:rPr lang="en-US" sz="1300">
                <a:solidFill>
                  <a:schemeClr val="dk1"/>
                </a:solidFill>
              </a:rPr>
              <a:t>- There are just 601 images which is less for neural networks</a:t>
            </a:r>
            <a:endParaRPr/>
          </a:p>
          <a:p>
            <a:pPr indent="-228600" lvl="1" marL="68580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300"/>
              <a:buChar char="•"/>
            </a:pPr>
            <a:r>
              <a:rPr lang="en-US" sz="1300">
                <a:solidFill>
                  <a:srgbClr val="FF0000"/>
                </a:solidFill>
              </a:rPr>
              <a:t>Imbalanced classes </a:t>
            </a:r>
            <a:r>
              <a:rPr lang="en-US" sz="1300">
                <a:solidFill>
                  <a:schemeClr val="dk1"/>
                </a:solidFill>
              </a:rPr>
              <a:t>(count of normal images  is 3 times higher than other classes)</a:t>
            </a:r>
            <a:endParaRPr/>
          </a:p>
          <a:p>
            <a:pPr indent="-228600" lvl="1" marL="68580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300"/>
              <a:buChar char="•"/>
            </a:pPr>
            <a:r>
              <a:rPr lang="en-US" sz="1300">
                <a:solidFill>
                  <a:schemeClr val="dk1"/>
                </a:solidFill>
              </a:rPr>
              <a:t>Images have </a:t>
            </a:r>
            <a:r>
              <a:rPr lang="en-US" sz="1300">
                <a:solidFill>
                  <a:srgbClr val="FF0000"/>
                </a:solidFill>
              </a:rPr>
              <a:t>varying illumination</a:t>
            </a:r>
            <a:endParaRPr sz="1300">
              <a:solidFill>
                <a:schemeClr val="dk1"/>
              </a:solidFill>
            </a:endParaRPr>
          </a:p>
        </p:txBody>
      </p:sp>
      <p:pic>
        <p:nvPicPr>
          <p:cNvPr id="138" name="Google Shape;138;p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131946" y="-19256"/>
            <a:ext cx="4057006" cy="223223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descr="Images Count by Class" id="139" name="Google Shape;139;p4"/>
          <p:cNvGraphicFramePr/>
          <p:nvPr/>
        </p:nvGraphicFramePr>
        <p:xfrm>
          <a:off x="6553202" y="3340166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{E017EABC-2F5C-471E-B24F-B2457F897CC8}</a:tableStyleId>
              </a:tblPr>
              <a:tblGrid>
                <a:gridCol w="1604725"/>
                <a:gridCol w="3528625"/>
              </a:tblGrid>
              <a:tr h="3125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/>
                        <a:t>Class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/>
                        <a:t>Number of Images</a:t>
                      </a:r>
                      <a:endParaRPr/>
                    </a:p>
                  </a:txBody>
                  <a:tcPr marT="45725" marB="45725" marR="91450" marL="91450" anchor="ctr"/>
                </a:tc>
              </a:tr>
              <a:tr h="3164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/>
                        <a:t>Cataract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/>
                        <a:t>100</a:t>
                      </a:r>
                      <a:endParaRPr/>
                    </a:p>
                  </a:txBody>
                  <a:tcPr marT="45725" marB="45725" marR="91450" marL="91450" anchor="ctr"/>
                </a:tc>
              </a:tr>
              <a:tr h="3164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/>
                        <a:t>Glaucoma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/>
                        <a:t>101</a:t>
                      </a:r>
                      <a:endParaRPr/>
                    </a:p>
                  </a:txBody>
                  <a:tcPr marT="45725" marB="45725" marR="91450" marL="91450" anchor="ctr"/>
                </a:tc>
              </a:tr>
              <a:tr h="3164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/>
                        <a:t>Normal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/>
                        <a:t>300</a:t>
                      </a:r>
                      <a:endParaRPr/>
                    </a:p>
                  </a:txBody>
                  <a:tcPr marT="45725" marB="45725" marR="91450" marL="91450" anchor="ctr"/>
                </a:tc>
              </a:tr>
              <a:tr h="3164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/>
                        <a:t>Retina-disease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/>
                        <a:t>100</a:t>
                      </a:r>
                      <a:endParaRPr/>
                    </a:p>
                  </a:txBody>
                  <a:tcPr marT="45725" marB="45725" marR="91450" marL="91450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collage of planets&#10;&#10;Description automatically generated with low confidence" id="144" name="Google Shape;144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202" y="431195"/>
            <a:ext cx="5426764" cy="2686247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5"/>
          <p:cNvSpPr/>
          <p:nvPr/>
        </p:nvSpPr>
        <p:spPr>
          <a:xfrm>
            <a:off x="6050280" y="0"/>
            <a:ext cx="91440" cy="685800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146" name="Google Shape;146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08034" y="502561"/>
            <a:ext cx="5112595" cy="2543516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5"/>
          <p:cNvSpPr/>
          <p:nvPr/>
        </p:nvSpPr>
        <p:spPr>
          <a:xfrm>
            <a:off x="0" y="3383280"/>
            <a:ext cx="6126480" cy="9144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48" name="Google Shape;148;p5"/>
          <p:cNvSpPr/>
          <p:nvPr/>
        </p:nvSpPr>
        <p:spPr>
          <a:xfrm>
            <a:off x="6065520" y="3383280"/>
            <a:ext cx="6126480" cy="9144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149" name="Google Shape;149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57201" y="3688603"/>
            <a:ext cx="5426764" cy="264554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ollage of planets&#10;&#10;Description automatically generated with low confidence" id="150" name="Google Shape;150;p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308034" y="3746009"/>
            <a:ext cx="5112595" cy="25307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6"/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56" name="Google Shape;156;p6"/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lt2">
              <a:alpha val="6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57" name="Google Shape;157;p6"/>
          <p:cNvSpPr/>
          <p:nvPr/>
        </p:nvSpPr>
        <p:spPr>
          <a:xfrm>
            <a:off x="0" y="-151"/>
            <a:ext cx="12192000" cy="2217680"/>
          </a:xfrm>
          <a:prstGeom prst="rect">
            <a:avLst/>
          </a:prstGeom>
          <a:solidFill>
            <a:srgbClr val="641C2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58" name="Google Shape;158;p6"/>
          <p:cNvSpPr/>
          <p:nvPr/>
        </p:nvSpPr>
        <p:spPr>
          <a:xfrm rot="10800000">
            <a:off x="0" y="-1"/>
            <a:ext cx="12191999" cy="2224386"/>
          </a:xfrm>
          <a:prstGeom prst="rect">
            <a:avLst/>
          </a:prstGeom>
          <a:blipFill rotWithShape="1">
            <a:blip r:embed="rId3">
              <a:alphaModFix amt="20000"/>
            </a:blip>
            <a:tile algn="tl" flip="none" tx="889000" sx="100000" ty="0" sy="100000"/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59" name="Google Shape;159;p6"/>
          <p:cNvSpPr txBox="1"/>
          <p:nvPr>
            <p:ph type="title"/>
          </p:nvPr>
        </p:nvSpPr>
        <p:spPr>
          <a:xfrm>
            <a:off x="838200" y="381000"/>
            <a:ext cx="10003218" cy="160012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venir"/>
              <a:buNone/>
            </a:pPr>
            <a:r>
              <a:rPr lang="en-US"/>
              <a:t>Model Training </a:t>
            </a:r>
            <a:endParaRPr/>
          </a:p>
        </p:txBody>
      </p:sp>
      <p:sp>
        <p:nvSpPr>
          <p:cNvPr id="160" name="Google Shape;160;p6"/>
          <p:cNvSpPr txBox="1"/>
          <p:nvPr>
            <p:ph idx="1" type="body"/>
          </p:nvPr>
        </p:nvSpPr>
        <p:spPr>
          <a:xfrm>
            <a:off x="447583" y="2605386"/>
            <a:ext cx="4800600" cy="355282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700"/>
              <a:buChar char="•"/>
            </a:pPr>
            <a:r>
              <a:rPr lang="en-US" sz="1700">
                <a:solidFill>
                  <a:schemeClr val="dk1"/>
                </a:solidFill>
              </a:rPr>
              <a:t>Two-dimension Convolution Neural Network used for training </a:t>
            </a:r>
            <a:endParaRPr/>
          </a:p>
          <a:p>
            <a:pPr indent="-228600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1700"/>
              <a:buChar char="•"/>
            </a:pPr>
            <a:r>
              <a:rPr lang="en-US" sz="1700">
                <a:solidFill>
                  <a:schemeClr val="dk1"/>
                </a:solidFill>
              </a:rPr>
              <a:t>Training and validation </a:t>
            </a:r>
            <a:endParaRPr/>
          </a:p>
          <a:p>
            <a:pPr indent="-228600" lvl="1" marL="68580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700"/>
              <a:buChar char="•"/>
            </a:pPr>
            <a:r>
              <a:rPr lang="en-US" sz="1700">
                <a:solidFill>
                  <a:schemeClr val="dk1"/>
                </a:solidFill>
              </a:rPr>
              <a:t>Data split into training and validation sets in ratio of 7:3</a:t>
            </a:r>
            <a:endParaRPr/>
          </a:p>
          <a:p>
            <a:pPr indent="-228600" lvl="1" marL="68580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SzPts val="1700"/>
              <a:buChar char="•"/>
            </a:pPr>
            <a:r>
              <a:rPr lang="en-US" sz="1700">
                <a:solidFill>
                  <a:schemeClr val="dk1"/>
                </a:solidFill>
              </a:rPr>
              <a:t>Images are resized to 150X150 pixels</a:t>
            </a:r>
            <a:endParaRPr/>
          </a:p>
          <a:p>
            <a:pPr indent="-228600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1700"/>
              <a:buChar char="•"/>
            </a:pPr>
            <a:r>
              <a:rPr lang="en-US" sz="1700">
                <a:solidFill>
                  <a:schemeClr val="dk1"/>
                </a:solidFill>
              </a:rPr>
              <a:t>Performance Metrics – Accuracy and f1-score</a:t>
            </a:r>
            <a:endParaRPr/>
          </a:p>
          <a:p>
            <a:pPr indent="0" lvl="0" marL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1700"/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</p:txBody>
      </p:sp>
      <p:pic>
        <p:nvPicPr>
          <p:cNvPr descr="Chart&#10;&#10;Description automatically generated" id="161" name="Google Shape;161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53909" y="3187083"/>
            <a:ext cx="6328492" cy="23890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7"/>
          <p:cNvSpPr txBox="1"/>
          <p:nvPr>
            <p:ph type="title"/>
          </p:nvPr>
        </p:nvSpPr>
        <p:spPr>
          <a:xfrm>
            <a:off x="839788" y="457200"/>
            <a:ext cx="3932237" cy="8300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venir"/>
              <a:buNone/>
            </a:pPr>
            <a:r>
              <a:rPr lang="en-US"/>
              <a:t>Result Summary</a:t>
            </a:r>
            <a:endParaRPr/>
          </a:p>
        </p:txBody>
      </p:sp>
      <p:sp>
        <p:nvSpPr>
          <p:cNvPr id="167" name="Google Shape;167;p7"/>
          <p:cNvSpPr txBox="1"/>
          <p:nvPr>
            <p:ph idx="4294967295" type="body"/>
          </p:nvPr>
        </p:nvSpPr>
        <p:spPr>
          <a:xfrm>
            <a:off x="6377783" y="1569093"/>
            <a:ext cx="5183187" cy="8239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/>
              <a:t>Training and Validation Loss</a:t>
            </a:r>
            <a:endParaRPr/>
          </a:p>
        </p:txBody>
      </p:sp>
      <p:pic>
        <p:nvPicPr>
          <p:cNvPr descr="Text&#10;&#10;Description automatically generated" id="168" name="Google Shape;168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09969" y="2114818"/>
            <a:ext cx="4211637" cy="18378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7"/>
          <p:cNvPicPr preferRelativeResize="0"/>
          <p:nvPr/>
        </p:nvPicPr>
        <p:blipFill rotWithShape="1">
          <a:blip r:embed="rId4">
            <a:alphaModFix/>
          </a:blip>
          <a:srcRect b="0" l="0" r="0" t="3322"/>
          <a:stretch/>
        </p:blipFill>
        <p:spPr>
          <a:xfrm>
            <a:off x="7073142" y="2787588"/>
            <a:ext cx="4010585" cy="2412984"/>
          </a:xfrm>
          <a:prstGeom prst="rect">
            <a:avLst/>
          </a:prstGeom>
          <a:noFill/>
          <a:ln cap="sq" cmpd="sng" w="1270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7150" rotWithShape="0" algn="tl" dir="2700000" dist="50800">
              <a:srgbClr val="000000">
                <a:alpha val="40000"/>
              </a:srgbClr>
            </a:outerShdw>
          </a:effectLst>
        </p:spPr>
      </p:pic>
      <p:sp>
        <p:nvSpPr>
          <p:cNvPr id="170" name="Google Shape;170;p7"/>
          <p:cNvSpPr txBox="1"/>
          <p:nvPr/>
        </p:nvSpPr>
        <p:spPr>
          <a:xfrm>
            <a:off x="1309969" y="1657609"/>
            <a:ext cx="4211637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Training Metrics</a:t>
            </a:r>
            <a:endParaRPr/>
          </a:p>
        </p:txBody>
      </p:sp>
      <p:sp>
        <p:nvSpPr>
          <p:cNvPr id="171" name="Google Shape;171;p7"/>
          <p:cNvSpPr txBox="1"/>
          <p:nvPr/>
        </p:nvSpPr>
        <p:spPr>
          <a:xfrm>
            <a:off x="1309969" y="4079560"/>
            <a:ext cx="4211637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Validation Metrics</a:t>
            </a:r>
            <a:endParaRPr/>
          </a:p>
        </p:txBody>
      </p:sp>
      <p:pic>
        <p:nvPicPr>
          <p:cNvPr id="172" name="Google Shape;172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309969" y="4448892"/>
            <a:ext cx="4277322" cy="1762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8"/>
          <p:cNvSpPr txBox="1"/>
          <p:nvPr>
            <p:ph type="title"/>
          </p:nvPr>
        </p:nvSpPr>
        <p:spPr>
          <a:xfrm>
            <a:off x="838200" y="36576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venir"/>
              <a:buNone/>
            </a:pPr>
            <a:r>
              <a:rPr lang="en-US"/>
              <a:t>Results Comparison</a:t>
            </a:r>
            <a:endParaRPr/>
          </a:p>
        </p:txBody>
      </p:sp>
      <p:graphicFrame>
        <p:nvGraphicFramePr>
          <p:cNvPr id="178" name="Google Shape;178;p8"/>
          <p:cNvGraphicFramePr/>
          <p:nvPr/>
        </p:nvGraphicFramePr>
        <p:xfrm>
          <a:off x="701335" y="1691323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{87EA674B-127B-49B3-A377-C006E222CEB7}</a:tableStyleId>
              </a:tblPr>
              <a:tblGrid>
                <a:gridCol w="2084375"/>
                <a:gridCol w="4609400"/>
                <a:gridCol w="1953075"/>
                <a:gridCol w="2201650"/>
              </a:tblGrid>
              <a:tr h="3824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/>
                        <a:t>Models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/>
                        <a:t>Training Accuracy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/>
                        <a:t>Validation Accuracy</a:t>
                      </a:r>
                      <a:endParaRPr/>
                    </a:p>
                  </a:txBody>
                  <a:tcPr marT="45725" marB="45725" marR="91450" marL="91450" anchor="ctr"/>
                </a:tc>
              </a:tr>
              <a:tr h="382475">
                <a:tc rowSpan="4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/>
                        <a:t>Baseline Model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/>
                        <a:t>Logistic Regression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/>
                        <a:t>0.616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/>
                        <a:t>0.618</a:t>
                      </a:r>
                      <a:endParaRPr/>
                    </a:p>
                  </a:txBody>
                  <a:tcPr marT="45725" marB="45725" marR="91450" marL="91450" anchor="ctr"/>
                </a:tc>
              </a:tr>
              <a:tr h="382475">
                <a:tc vMerge="1"/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/>
                        <a:t>Random Forest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/>
                        <a:t>0.604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/>
                        <a:t>0.607</a:t>
                      </a:r>
                      <a:endParaRPr/>
                    </a:p>
                  </a:txBody>
                  <a:tcPr marT="45725" marB="45725" marR="91450" marL="91450" anchor="ctr"/>
                </a:tc>
              </a:tr>
              <a:tr h="382475">
                <a:tc vMerge="1"/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/>
                        <a:t>Gradient Boosting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/>
                        <a:t>0.690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/>
                        <a:t>0.646</a:t>
                      </a:r>
                      <a:endParaRPr/>
                    </a:p>
                  </a:txBody>
                  <a:tcPr marT="45725" marB="45725" marR="91450" marL="91450" anchor="ctr"/>
                </a:tc>
              </a:tr>
              <a:tr h="382475">
                <a:tc vMerge="1"/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/>
                        <a:t>Support Vector Machine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/>
                        <a:t>0.531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/>
                        <a:t>0.569</a:t>
                      </a:r>
                      <a:endParaRPr/>
                    </a:p>
                  </a:txBody>
                  <a:tcPr marT="45725" marB="45725" marR="91450" marL="91450" anchor="ctr"/>
                </a:tc>
              </a:tr>
              <a:tr h="122602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/>
                        <a:t>Proposed Model (Initial Round)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/>
                        <a:t>CNN2D (batch size = 100, epoch = 80, optimizer – ADAM with default lr, batchNorm)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/>
                        <a:t>0.960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/>
                        <a:t>0.560</a:t>
                      </a:r>
                      <a:endParaRPr/>
                    </a:p>
                  </a:txBody>
                  <a:tcPr marT="45725" marB="45725" marR="91450" marL="91450" anchor="ctr"/>
                </a:tc>
              </a:tr>
              <a:tr h="15089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/>
                        <a:t>Proposed Model</a:t>
                      </a:r>
                      <a:endParaRPr/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>
                          <a:highlight>
                            <a:srgbClr val="FFFF00"/>
                          </a:highlight>
                        </a:rPr>
                        <a:t>(Final Round)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venir"/>
                        <a:buNone/>
                      </a:pPr>
                      <a:r>
                        <a:rPr lang="en-US" sz="1600" u="none" cap="none" strike="noStrike"/>
                        <a:t>CNN2D (batch size = 100, epoch = 80, optimizer – ADAM with default lr, batchNorm, </a:t>
                      </a:r>
                      <a:r>
                        <a:rPr i="1" lang="en-US" sz="1600" u="none" cap="none" strike="noStrike"/>
                        <a:t>L2-Regularization</a:t>
                      </a:r>
                      <a:r>
                        <a:rPr lang="en-US" sz="1600" u="none" cap="none" strike="noStrike"/>
                        <a:t>)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/>
                        <a:t>1.000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cap="none" strike="noStrike"/>
                        <a:t>0.890</a:t>
                      </a:r>
                      <a:endParaRPr/>
                    </a:p>
                  </a:txBody>
                  <a:tcPr marT="45725" marB="45725" marR="91450" marL="91450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9"/>
          <p:cNvSpPr txBox="1"/>
          <p:nvPr>
            <p:ph type="title"/>
          </p:nvPr>
        </p:nvSpPr>
        <p:spPr>
          <a:xfrm>
            <a:off x="838200" y="36576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venir"/>
              <a:buNone/>
            </a:pPr>
            <a:r>
              <a:rPr lang="en-US"/>
              <a:t>Scope of Improvements</a:t>
            </a:r>
            <a:endParaRPr/>
          </a:p>
        </p:txBody>
      </p:sp>
      <p:sp>
        <p:nvSpPr>
          <p:cNvPr id="184" name="Google Shape;184;p9"/>
          <p:cNvSpPr txBox="1"/>
          <p:nvPr>
            <p:ph idx="1" type="body"/>
          </p:nvPr>
        </p:nvSpPr>
        <p:spPr>
          <a:xfrm>
            <a:off x="838200" y="1949450"/>
            <a:ext cx="10515600" cy="41957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 strike="sngStrike"/>
              <a:t>Hyper-parameter tunings </a:t>
            </a:r>
            <a:endParaRPr/>
          </a:p>
          <a:p>
            <a:pPr indent="-228600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Overfitting handling</a:t>
            </a:r>
            <a:endParaRPr/>
          </a:p>
          <a:p>
            <a:pPr indent="-228600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Generating additional data</a:t>
            </a:r>
            <a:endParaRPr/>
          </a:p>
          <a:p>
            <a:pPr indent="-228600" lvl="0" marL="2286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Data Augmentation using generative models such as AE and GAN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lockprintVTI">
  <a:themeElements>
    <a:clrScheme name="Custom 69">
      <a:dk1>
        <a:srgbClr val="000000"/>
      </a:dk1>
      <a:lt1>
        <a:srgbClr val="FFFFFF"/>
      </a:lt1>
      <a:dk2>
        <a:srgbClr val="44131A"/>
      </a:dk2>
      <a:lt2>
        <a:srgbClr val="F2ECEA"/>
      </a:lt2>
      <a:accent1>
        <a:srgbClr val="A62C52"/>
      </a:accent1>
      <a:accent2>
        <a:srgbClr val="A7928D"/>
      </a:accent2>
      <a:accent3>
        <a:srgbClr val="307C71"/>
      </a:accent3>
      <a:accent4>
        <a:srgbClr val="41575D"/>
      </a:accent4>
      <a:accent5>
        <a:srgbClr val="8FA3A3"/>
      </a:accent5>
      <a:accent6>
        <a:srgbClr val="CA8370"/>
      </a:accent6>
      <a:hlink>
        <a:srgbClr val="D13D6E"/>
      </a:hlink>
      <a:folHlink>
        <a:srgbClr val="6C9D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2021-11-03T02:37:05Z</dcterms:created>
  <dc:creator>Rageeni Sah</dc:creator>
</cp:coreProperties>
</file>